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</p:sldMasterIdLst>
  <p:sldIdLst>
    <p:sldId id="257" r:id="rId2"/>
    <p:sldId id="258" r:id="rId3"/>
    <p:sldId id="275" r:id="rId4"/>
    <p:sldId id="259" r:id="rId5"/>
    <p:sldId id="261" r:id="rId6"/>
    <p:sldId id="274" r:id="rId7"/>
    <p:sldId id="264" r:id="rId8"/>
    <p:sldId id="273" r:id="rId9"/>
    <p:sldId id="272" r:id="rId10"/>
    <p:sldId id="266" r:id="rId11"/>
    <p:sldId id="276" r:id="rId12"/>
    <p:sldId id="265" r:id="rId13"/>
    <p:sldId id="2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CAEF555-EF2F-4487-90D8-9CF8A26EC0A3}" v="1" dt="2020-09-06T01:57:34.31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0" d="100"/>
          <a:sy n="80" d="100"/>
        </p:scale>
        <p:origin x="34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language-reference/keywords/private" TargetMode="External"/><Relationship Id="rId2" Type="http://schemas.openxmlformats.org/officeDocument/2006/relationships/hyperlink" Target="https://docs.microsoft.com/en-us/dotnet/csharp/language-reference/keywords/protected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microsoft.com/en-us/dotnet/csharp/tutorials/inheritance#:~:text=" TargetMode="External"/><Relationship Id="rId5" Type="http://schemas.openxmlformats.org/officeDocument/2006/relationships/hyperlink" Target="https://docs.microsoft.com/en-us/dotnet/csharp/language-reference/keywords/public" TargetMode="External"/><Relationship Id="rId4" Type="http://schemas.openxmlformats.org/officeDocument/2006/relationships/hyperlink" Target="https://docs.microsoft.com/en-us/dotnet/csharp/language-reference/keywords/internal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tutorials/inheritance#:~:text=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microsoft.com/en-us/dotnet/csharp/fundamentals/object-oriented/inheritanc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fundamentals/object-oriented/polymorphism" TargetMode="External"/><Relationship Id="rId7" Type="http://schemas.openxmlformats.org/officeDocument/2006/relationships/image" Target="../media/image18.png"/><Relationship Id="rId2" Type="http://schemas.openxmlformats.org/officeDocument/2006/relationships/hyperlink" Target="https://docs.microsoft.com/en-us/dotnet/csharp/tutorials/inheritance#designing-the-base-class-and-derived-classe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hyperlink" Target="https://stackoverflow.com/questions/1031273/what-is-polymorphism-what-is-it-for-and-how-is-it-used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dotnet/csharp/tutorials/inheritance#designing-the-base-class-and-derived-classes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Object-oriented_programming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pulse/4-pillars-object-oriented-programming-pushkar-kumar#:~:text=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bstraction_(software_engineering)" TargetMode="External"/><Relationship Id="rId2" Type="http://schemas.openxmlformats.org/officeDocument/2006/relationships/hyperlink" Target="https://stackify.com/oop-concepts-c-sharp/#:~:text=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en.wikipedia.org/wiki/Mutator_method" TargetMode="External"/><Relationship Id="rId4" Type="http://schemas.openxmlformats.org/officeDocument/2006/relationships/hyperlink" Target="https://en.wikipedia.org/wiki/Encapsulation_(computer_programming)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tutorials/inheritance#:~:text=" TargetMode="External"/><Relationship Id="rId7" Type="http://schemas.openxmlformats.org/officeDocument/2006/relationships/image" Target="../media/image9.png"/><Relationship Id="rId2" Type="http://schemas.openxmlformats.org/officeDocument/2006/relationships/hyperlink" Target="https://docs.microsoft.com/en-us/dotnet/csharp/tutorials/inheritance#background-what-is-inheritance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docs.microsoft.com/en-us/dotnet/csharp/fundamentals/object-oriented/inheritance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heritance_(object-oriented_programming)" TargetMode="External"/><Relationship Id="rId2" Type="http://schemas.openxmlformats.org/officeDocument/2006/relationships/hyperlink" Target="https://stackify.com/oop-concepts-c-sharp/#:~:text=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heritance_(object-oriented_programming)" TargetMode="External"/><Relationship Id="rId2" Type="http://schemas.openxmlformats.org/officeDocument/2006/relationships/hyperlink" Target="https://stackify.com/oop-concepts-c-sharp/#:~:text=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www.geeksforgeeks.org/inheritance-in-c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Inheritance_(object-oriented_programming)" TargetMode="External"/><Relationship Id="rId2" Type="http://schemas.openxmlformats.org/officeDocument/2006/relationships/hyperlink" Target="https://stackify.com/oop-concepts-c-sharp/#:~:text=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www.geeksforgeeks.org/inheritance-in-c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>
            <a:normAutofit fontScale="90000"/>
          </a:bodyPr>
          <a:lstStyle/>
          <a:p>
            <a:r>
              <a:rPr lang="en-US" sz="8000" dirty="0">
                <a:solidFill>
                  <a:schemeClr val="tx1"/>
                </a:solidFill>
              </a:rPr>
              <a:t>Object Oriented 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3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.net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F68BA-F7D6-4468-B77E-779934ABBA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1892969"/>
            <a:ext cx="10059033" cy="4507832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Access Modifiers affect inheritance</a:t>
            </a:r>
            <a:endParaRPr lang="en-US" sz="2800" b="1" dirty="0">
              <a:solidFill>
                <a:schemeClr val="tx1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hlinkClick r:id="rId3"/>
              </a:rPr>
              <a:t>Private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1"/>
                </a:solidFill>
              </a:rPr>
              <a:t>- members are not inherited.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Public Get/Set methods can be created in the parent class to give derived classes access to the private data.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Constructors are also not inherited.</a:t>
            </a:r>
            <a:endParaRPr lang="en-US" sz="2000" dirty="0">
              <a:solidFill>
                <a:schemeClr val="tx1"/>
              </a:solidFill>
              <a:hlinkClick r:id="rId2"/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u="sng" dirty="0">
                <a:hlinkClick r:id="rId2"/>
              </a:rPr>
              <a:t>Protected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1"/>
                </a:solidFill>
              </a:rPr>
              <a:t>- visible only to </a:t>
            </a:r>
            <a:r>
              <a:rPr lang="en-US" sz="2400" b="1" i="1" dirty="0">
                <a:solidFill>
                  <a:schemeClr val="tx1"/>
                </a:solidFill>
              </a:rPr>
              <a:t>derived</a:t>
            </a:r>
            <a:r>
              <a:rPr lang="en-US" sz="2400" dirty="0">
                <a:solidFill>
                  <a:schemeClr val="tx1"/>
                </a:solidFill>
              </a:rPr>
              <a:t> classes.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u="sng" dirty="0">
                <a:hlinkClick r:id="rId4"/>
              </a:rPr>
              <a:t>Internal</a:t>
            </a:r>
            <a:r>
              <a:rPr lang="en-US" sz="2400" dirty="0"/>
              <a:t> </a:t>
            </a:r>
            <a:r>
              <a:rPr lang="en-US" sz="2400" dirty="0">
                <a:solidFill>
                  <a:schemeClr val="tx1"/>
                </a:solidFill>
              </a:rPr>
              <a:t>- visible only in the same assembly (project) as the class.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u="sng" dirty="0">
                <a:hlinkClick r:id="rId5"/>
              </a:rPr>
              <a:t>Public</a:t>
            </a:r>
            <a:r>
              <a:rPr lang="en-US" sz="2400" dirty="0"/>
              <a:t> </a:t>
            </a:r>
            <a:r>
              <a:rPr lang="en-US" sz="2400" dirty="0">
                <a:solidFill>
                  <a:schemeClr val="tx1"/>
                </a:solidFill>
              </a:rPr>
              <a:t>- visible in </a:t>
            </a:r>
            <a:r>
              <a:rPr lang="en-US" sz="2400" b="1" i="1" dirty="0">
                <a:solidFill>
                  <a:schemeClr val="tx1"/>
                </a:solidFill>
              </a:rPr>
              <a:t>derived</a:t>
            </a:r>
            <a:r>
              <a:rPr lang="en-US" sz="2400" dirty="0">
                <a:solidFill>
                  <a:schemeClr val="tx1"/>
                </a:solidFill>
              </a:rPr>
              <a:t> classes and are part of the </a:t>
            </a:r>
            <a:r>
              <a:rPr lang="en-US" sz="2400" b="1" i="1" dirty="0">
                <a:solidFill>
                  <a:schemeClr val="tx1"/>
                </a:solidFill>
              </a:rPr>
              <a:t>derived</a:t>
            </a:r>
            <a:r>
              <a:rPr lang="en-US" sz="2400" dirty="0">
                <a:solidFill>
                  <a:schemeClr val="tx1"/>
                </a:solidFill>
              </a:rPr>
              <a:t> classes public interface.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3D0FAE5-9932-4E48-96EC-87A43FC11C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Inheritance and Access Modifiers</a:t>
            </a:r>
            <a:br>
              <a:rPr lang="en-US" dirty="0"/>
            </a:br>
            <a:r>
              <a:rPr lang="en-US" sz="1400" dirty="0">
                <a:hlinkClick r:id="rId6"/>
              </a:rPr>
              <a:t>https://docs.microsoft.com/en-us/dotnet/csharp/tutorials/inheritance#:~:text=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748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E0FB79-018A-4CA9-9BBF-03D290CA0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376" y="2519521"/>
            <a:ext cx="4820704" cy="3184007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B37FFE-438D-465A-B87B-5256D06DB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1887941"/>
            <a:ext cx="5195349" cy="4540156"/>
          </a:xfrm>
        </p:spPr>
        <p:txBody>
          <a:bodyPr anchor="ctr">
            <a:normAutofit/>
          </a:bodyPr>
          <a:lstStyle/>
          <a:p>
            <a:r>
              <a:rPr lang="en-US" sz="2400" b="1" i="1" dirty="0">
                <a:solidFill>
                  <a:schemeClr val="tx1"/>
                </a:solidFill>
              </a:rPr>
              <a:t>Inheritance</a:t>
            </a:r>
            <a:r>
              <a:rPr lang="en-US" sz="2400" dirty="0">
                <a:solidFill>
                  <a:schemeClr val="tx1"/>
                </a:solidFill>
              </a:rPr>
              <a:t> is used to express an "is a" relationship between a </a:t>
            </a:r>
            <a:r>
              <a:rPr lang="en-US" sz="2400" b="1" i="1" dirty="0">
                <a:solidFill>
                  <a:schemeClr val="tx1"/>
                </a:solidFill>
              </a:rPr>
              <a:t>base</a:t>
            </a:r>
            <a:r>
              <a:rPr lang="en-US" sz="2400" dirty="0">
                <a:solidFill>
                  <a:schemeClr val="tx1"/>
                </a:solidFill>
              </a:rPr>
              <a:t> class and one or more </a:t>
            </a:r>
            <a:r>
              <a:rPr lang="en-US" sz="2400" b="1" i="1" dirty="0">
                <a:solidFill>
                  <a:schemeClr val="tx1"/>
                </a:solidFill>
              </a:rPr>
              <a:t>derived</a:t>
            </a:r>
            <a:r>
              <a:rPr lang="en-US" sz="2400" dirty="0">
                <a:solidFill>
                  <a:schemeClr val="tx1"/>
                </a:solidFill>
              </a:rPr>
              <a:t> classes, where the </a:t>
            </a:r>
            <a:r>
              <a:rPr lang="en-US" sz="2400" b="1" i="1" dirty="0">
                <a:solidFill>
                  <a:schemeClr val="tx1"/>
                </a:solidFill>
              </a:rPr>
              <a:t>derived</a:t>
            </a:r>
            <a:r>
              <a:rPr lang="en-US" sz="2400" dirty="0">
                <a:solidFill>
                  <a:schemeClr val="tx1"/>
                </a:solidFill>
              </a:rPr>
              <a:t> class ‘is a’ specialized version of the </a:t>
            </a:r>
            <a:r>
              <a:rPr lang="en-US" sz="2400" b="1" i="1" dirty="0">
                <a:solidFill>
                  <a:schemeClr val="tx1"/>
                </a:solidFill>
              </a:rPr>
              <a:t>base</a:t>
            </a:r>
            <a:r>
              <a:rPr lang="en-US" sz="2400" dirty="0">
                <a:solidFill>
                  <a:schemeClr val="tx1"/>
                </a:solidFill>
              </a:rPr>
              <a:t> class.</a:t>
            </a:r>
          </a:p>
          <a:p>
            <a:r>
              <a:rPr lang="en-US" sz="2400" dirty="0">
                <a:solidFill>
                  <a:schemeClr val="tx1"/>
                </a:solidFill>
              </a:rPr>
              <a:t>An ‘is-a’ relationship based on inheritance is best applied to add additional members to the </a:t>
            </a:r>
            <a:r>
              <a:rPr lang="en-US" sz="2400" b="1" i="1" dirty="0">
                <a:solidFill>
                  <a:schemeClr val="tx1"/>
                </a:solidFill>
              </a:rPr>
              <a:t>base</a:t>
            </a:r>
            <a:r>
              <a:rPr lang="en-US" sz="2400" dirty="0">
                <a:solidFill>
                  <a:schemeClr val="tx1"/>
                </a:solidFill>
              </a:rPr>
              <a:t> class or that require additional functionality not present in the </a:t>
            </a:r>
            <a:r>
              <a:rPr lang="en-US" sz="2400" b="1" i="1" dirty="0">
                <a:solidFill>
                  <a:schemeClr val="tx1"/>
                </a:solidFill>
              </a:rPr>
              <a:t>base</a:t>
            </a:r>
            <a:r>
              <a:rPr lang="en-US" sz="2400" dirty="0">
                <a:solidFill>
                  <a:schemeClr val="tx1"/>
                </a:solidFill>
              </a:rPr>
              <a:t> class.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85FD9C2-AE4E-4B6A-B71D-991E16700C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Inheritance – an ‘is a’ relationship</a:t>
            </a:r>
            <a:br>
              <a:rPr lang="en-US" dirty="0"/>
            </a:br>
            <a:r>
              <a:rPr lang="en-US" sz="1400" dirty="0">
                <a:hlinkClick r:id="rId3"/>
              </a:rPr>
              <a:t>https://docs.microsoft.com/en-us/dotnet/csharp/tutorials/inheritance#:~:text=</a:t>
            </a:r>
            <a:br>
              <a:rPr lang="en-US" sz="1400" dirty="0"/>
            </a:br>
            <a:r>
              <a:rPr lang="en-US" sz="1400" dirty="0">
                <a:hlinkClick r:id="rId4"/>
              </a:rPr>
              <a:t>https://docs.microsoft.com/en-us/dotnet/csharp/fundamentals/object-oriented/inheritance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76324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95879-380B-45F1-ADE8-06BBB1788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9975194" cy="14507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Polymorphism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https://docs.microsoft.com/en-us/dotnet/csharp/tutorials/inheritance#designing-the-base-class-and-derived-classes</a:t>
            </a:r>
            <a:br>
              <a:rPr lang="en-US" sz="1400" dirty="0"/>
            </a:br>
            <a:r>
              <a:rPr lang="en-US" sz="1400" dirty="0">
                <a:hlinkClick r:id="rId3"/>
              </a:rPr>
              <a:t>https://docs.microsoft.com/en-us/dotnet/csharp/fundamentals/object-oriented/polymorphism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6E173-F3A7-4E69-83F8-17FC8D09E5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919785"/>
            <a:ext cx="4353304" cy="4508311"/>
          </a:xfrm>
        </p:spPr>
        <p:txBody>
          <a:bodyPr anchor="ctr">
            <a:normAutofit lnSpcReduction="10000"/>
          </a:bodyPr>
          <a:lstStyle/>
          <a:p>
            <a:r>
              <a:rPr lang="en-US" sz="2000" dirty="0">
                <a:hlinkClick r:id="rId4"/>
              </a:rPr>
              <a:t>Polymorphism</a:t>
            </a:r>
            <a:r>
              <a:rPr lang="en-US" sz="2000" dirty="0"/>
              <a:t> </a:t>
            </a:r>
            <a:r>
              <a:rPr lang="en-US" sz="2000" dirty="0">
                <a:solidFill>
                  <a:schemeClr val="tx1"/>
                </a:solidFill>
              </a:rPr>
              <a:t>is when a </a:t>
            </a:r>
            <a:r>
              <a:rPr lang="en-US" sz="2000" b="1" i="1" dirty="0">
                <a:solidFill>
                  <a:schemeClr val="tx1"/>
                </a:solidFill>
              </a:rPr>
              <a:t>derived class </a:t>
            </a:r>
            <a:r>
              <a:rPr lang="en-US" sz="2000" dirty="0">
                <a:solidFill>
                  <a:schemeClr val="tx1"/>
                </a:solidFill>
              </a:rPr>
              <a:t>implements the base class methods, but in a different way.</a:t>
            </a:r>
          </a:p>
          <a:p>
            <a:r>
              <a:rPr lang="en-US" sz="2000" b="1" i="1" dirty="0">
                <a:solidFill>
                  <a:schemeClr val="tx1"/>
                </a:solidFill>
              </a:rPr>
              <a:t>Abstract</a:t>
            </a:r>
            <a:r>
              <a:rPr lang="en-US" sz="2000" dirty="0">
                <a:solidFill>
                  <a:schemeClr val="tx1"/>
                </a:solidFill>
              </a:rPr>
              <a:t> class members are incomplete so they must be defined in the </a:t>
            </a:r>
            <a:r>
              <a:rPr lang="en-US" sz="2000" b="1" i="1" dirty="0">
                <a:solidFill>
                  <a:schemeClr val="tx1"/>
                </a:solidFill>
              </a:rPr>
              <a:t>derived class</a:t>
            </a:r>
            <a:r>
              <a:rPr lang="en-US" sz="2000" dirty="0">
                <a:solidFill>
                  <a:schemeClr val="tx1"/>
                </a:solidFill>
              </a:rPr>
              <a:t>. </a:t>
            </a:r>
          </a:p>
          <a:p>
            <a:r>
              <a:rPr lang="en-US" sz="2000" dirty="0">
                <a:solidFill>
                  <a:schemeClr val="tx1"/>
                </a:solidFill>
              </a:rPr>
              <a:t>Only </a:t>
            </a:r>
            <a:r>
              <a:rPr lang="en-US" sz="2000" dirty="0">
                <a:solidFill>
                  <a:srgbClr val="FF0000"/>
                </a:solidFill>
              </a:rPr>
              <a:t>virtual</a:t>
            </a:r>
            <a:r>
              <a:rPr lang="en-US" sz="2000" b="1" i="1" dirty="0">
                <a:solidFill>
                  <a:schemeClr val="tx1"/>
                </a:solidFill>
              </a:rPr>
              <a:t> base class</a:t>
            </a:r>
            <a:r>
              <a:rPr lang="en-US" sz="2000" dirty="0">
                <a:solidFill>
                  <a:schemeClr val="tx1"/>
                </a:solidFill>
              </a:rPr>
              <a:t> members may be </a:t>
            </a:r>
            <a:r>
              <a:rPr lang="en-US" sz="2000" b="1" i="1" dirty="0">
                <a:solidFill>
                  <a:schemeClr val="tx1"/>
                </a:solidFill>
              </a:rPr>
              <a:t>overridden</a:t>
            </a:r>
            <a:r>
              <a:rPr lang="en-US" sz="2000" dirty="0">
                <a:solidFill>
                  <a:schemeClr val="tx1"/>
                </a:solidFill>
              </a:rPr>
              <a:t>.</a:t>
            </a:r>
          </a:p>
          <a:p>
            <a:r>
              <a:rPr lang="en-US" sz="2000" dirty="0">
                <a:solidFill>
                  <a:schemeClr val="tx1"/>
                </a:solidFill>
              </a:rPr>
              <a:t>Only </a:t>
            </a:r>
            <a:r>
              <a:rPr lang="en-US" sz="2000" b="1" i="1" dirty="0">
                <a:solidFill>
                  <a:schemeClr val="tx1"/>
                </a:solidFill>
              </a:rPr>
              <a:t>derived</a:t>
            </a:r>
            <a:r>
              <a:rPr lang="en-US" sz="2000" dirty="0">
                <a:solidFill>
                  <a:schemeClr val="tx1"/>
                </a:solidFill>
              </a:rPr>
              <a:t> class members using the </a:t>
            </a:r>
            <a:r>
              <a:rPr lang="en-US" sz="2000" dirty="0">
                <a:solidFill>
                  <a:srgbClr val="FF0000"/>
                </a:solidFill>
              </a:rPr>
              <a:t>override</a:t>
            </a:r>
            <a:r>
              <a:rPr lang="en-US" sz="2000" dirty="0">
                <a:solidFill>
                  <a:schemeClr val="tx1"/>
                </a:solidFill>
              </a:rPr>
              <a:t> keyword may implement an alternative definition of any </a:t>
            </a:r>
            <a:r>
              <a:rPr lang="en-US" sz="2000" dirty="0">
                <a:solidFill>
                  <a:srgbClr val="FF0000"/>
                </a:solidFill>
              </a:rPr>
              <a:t>virtual</a:t>
            </a:r>
            <a:r>
              <a:rPr lang="en-US" sz="2000" b="1" i="1" dirty="0">
                <a:solidFill>
                  <a:schemeClr val="tx1"/>
                </a:solidFill>
              </a:rPr>
              <a:t> base class</a:t>
            </a:r>
            <a:r>
              <a:rPr lang="en-US" sz="2000" dirty="0">
                <a:solidFill>
                  <a:schemeClr val="tx1"/>
                </a:solidFill>
              </a:rPr>
              <a:t> member.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D36152F-0A54-502E-3857-1C414D5824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5852" y="2066825"/>
            <a:ext cx="3184822" cy="2628646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E2CBF8-D71A-E7E2-C417-B847448529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58864" y="3827875"/>
            <a:ext cx="3347764" cy="2906300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E16A1FD-9A81-BCDD-B740-EB8AFE0C7B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82088" y="2078732"/>
            <a:ext cx="2424539" cy="1519998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4172582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FC747-AF9B-4242-84F7-81B740073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Activity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51957-F5ED-4B5E-B5A5-23E34506D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Complete the implementation of the </a:t>
            </a:r>
            <a:r>
              <a:rPr lang="en-US" dirty="0">
                <a:hlinkClick r:id="rId2"/>
              </a:rPr>
              <a:t>Publication =&gt; Book </a:t>
            </a:r>
            <a:r>
              <a:rPr lang="en-US" dirty="0">
                <a:solidFill>
                  <a:schemeClr val="tx1"/>
                </a:solidFill>
              </a:rPr>
              <a:t>program.</a:t>
            </a:r>
          </a:p>
        </p:txBody>
      </p:sp>
    </p:spTree>
    <p:extLst>
      <p:ext uri="{BB962C8B-B14F-4D97-AF65-F5344CB8AC3E}">
        <p14:creationId xmlns:p14="http://schemas.microsoft.com/office/powerpoint/2010/main" val="959801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2967" y="-1"/>
            <a:ext cx="8884820" cy="4953001"/>
          </a:xfrm>
        </p:spPr>
        <p:txBody>
          <a:bodyPr anchor="ctr">
            <a:noAutofit/>
          </a:bodyPr>
          <a:lstStyle/>
          <a:p>
            <a:r>
              <a:rPr lang="en-US" sz="3200" b="1" i="1" dirty="0">
                <a:solidFill>
                  <a:schemeClr val="bg1"/>
                </a:solidFill>
              </a:rPr>
              <a:t>Object-Oriented Programming (OOP)</a:t>
            </a:r>
            <a:r>
              <a:rPr lang="en-US" sz="3200" i="1" dirty="0">
                <a:solidFill>
                  <a:schemeClr val="bg1"/>
                </a:solidFill>
              </a:rPr>
              <a:t> is based on the concept of "objects", which contain data in the form of fields (attributes/properties), and code in the form of procedures (methods). </a:t>
            </a:r>
            <a:br>
              <a:rPr lang="en-US" sz="3200" i="1" dirty="0">
                <a:solidFill>
                  <a:schemeClr val="bg1"/>
                </a:solidFill>
              </a:rPr>
            </a:br>
            <a:r>
              <a:rPr lang="en-US" sz="3200" i="1" dirty="0">
                <a:solidFill>
                  <a:schemeClr val="bg1"/>
                </a:solidFill>
              </a:rPr>
              <a:t>In </a:t>
            </a:r>
            <a:r>
              <a:rPr lang="en-US" sz="3200" b="1" i="1" dirty="0">
                <a:solidFill>
                  <a:schemeClr val="bg1"/>
                </a:solidFill>
              </a:rPr>
              <a:t>OOP</a:t>
            </a:r>
            <a:r>
              <a:rPr lang="en-US" sz="3200" i="1" dirty="0">
                <a:solidFill>
                  <a:schemeClr val="bg1"/>
                </a:solidFill>
              </a:rPr>
              <a:t>, computer programs are designed by making them out of objects (classes) that interact with one another.</a:t>
            </a:r>
            <a:endParaRPr lang="en-US" sz="1600" i="1" dirty="0">
              <a:solidFill>
                <a:schemeClr val="bg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541" y="4953000"/>
            <a:ext cx="12188952" cy="1905000"/>
          </a:xfrm>
        </p:spPr>
        <p:txBody>
          <a:bodyPr anchor="ctr">
            <a:normAutofit/>
          </a:bodyPr>
          <a:lstStyle/>
          <a:p>
            <a:pPr algn="ctr"/>
            <a:r>
              <a:rPr lang="en-US" sz="1400" dirty="0">
                <a:hlinkClick r:id="rId2"/>
              </a:rPr>
              <a:t>https://en.wikipedia.org/wiki/Object-oriented_programming</a:t>
            </a:r>
            <a:endParaRPr lang="en-US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78F75-D647-4186-8478-2493AF86E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473564" cy="1450757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Four Pillars of OOP</a:t>
            </a:r>
            <a:br>
              <a:rPr lang="en-US" sz="4000" dirty="0"/>
            </a:br>
            <a:r>
              <a:rPr lang="en-US" sz="1400" dirty="0">
                <a:hlinkClick r:id="rId2"/>
              </a:rPr>
              <a:t>https://www.linkedin.com/pulse/4-pillars-object-oriented-programming-pushkar-kumar#:~:text=</a:t>
            </a:r>
            <a:endParaRPr 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5CE81-3D78-4803-9596-66D9922BCE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92969"/>
            <a:ext cx="10058400" cy="4507832"/>
          </a:xfrm>
        </p:spPr>
        <p:txBody>
          <a:bodyPr anchor="ctr">
            <a:normAutofit/>
          </a:bodyPr>
          <a:lstStyle/>
          <a:p>
            <a:r>
              <a:rPr lang="en-US" sz="2800" b="1" dirty="0">
                <a:solidFill>
                  <a:schemeClr val="tx1"/>
                </a:solidFill>
              </a:rPr>
              <a:t>The four pillars of OOP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2000" u="sng" dirty="0">
                <a:solidFill>
                  <a:schemeClr val="tx1"/>
                </a:solidFill>
              </a:rPr>
              <a:t>Abstraction</a:t>
            </a:r>
            <a:r>
              <a:rPr lang="en-US" sz="2000" dirty="0">
                <a:solidFill>
                  <a:schemeClr val="tx1"/>
                </a:solidFill>
              </a:rPr>
              <a:t> : The process of showing only essential/necessary features of an entity/object to the outside world and hide the other irrelevant information. 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2000" u="sng" dirty="0">
                <a:solidFill>
                  <a:schemeClr val="tx1"/>
                </a:solidFill>
              </a:rPr>
              <a:t>Encapsulation</a:t>
            </a:r>
            <a:r>
              <a:rPr lang="en-US" sz="2000" dirty="0">
                <a:solidFill>
                  <a:schemeClr val="tx1"/>
                </a:solidFill>
              </a:rPr>
              <a:t> : Wrapping data and member functions (Methods) together into a single unit (class). Encapsulation automatically achieves the concept of data hiding. This provides security to data by making variables private and allowing public methods to access the private variables.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2000" u="sng" dirty="0">
                <a:solidFill>
                  <a:schemeClr val="tx1"/>
                </a:solidFill>
              </a:rPr>
              <a:t>Inheritance</a:t>
            </a:r>
            <a:r>
              <a:rPr lang="en-US" sz="2000" dirty="0">
                <a:solidFill>
                  <a:schemeClr val="tx1"/>
                </a:solidFill>
              </a:rPr>
              <a:t> : Creating a new class from an existing class template. A class (subclass) acquires the properties and behavior of a ‘base’ (‘super’) class. </a:t>
            </a: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en-US" sz="2000" u="sng" dirty="0">
                <a:solidFill>
                  <a:schemeClr val="tx1"/>
                </a:solidFill>
              </a:rPr>
              <a:t>Polymorphism</a:t>
            </a:r>
            <a:r>
              <a:rPr lang="en-US" sz="2000" dirty="0">
                <a:solidFill>
                  <a:schemeClr val="tx1"/>
                </a:solidFill>
              </a:rPr>
              <a:t>: "many forms". A subclass can inherit functionalities or behavior of its parent/base class and define its own unique behavior.</a:t>
            </a:r>
          </a:p>
        </p:txBody>
      </p:sp>
    </p:spTree>
    <p:extLst>
      <p:ext uri="{BB962C8B-B14F-4D97-AF65-F5344CB8AC3E}">
        <p14:creationId xmlns:p14="http://schemas.microsoft.com/office/powerpoint/2010/main" val="28293443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0B96B-A5AF-490F-AF82-F1277BC3E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Abstraction</a:t>
            </a:r>
            <a:br>
              <a:rPr lang="en-US" dirty="0"/>
            </a:br>
            <a:r>
              <a:rPr lang="en-US" sz="1400" dirty="0">
                <a:hlinkClick r:id="rId2"/>
              </a:rPr>
              <a:t>https://stackify.com/oop-concepts-c-sharp/#:~:text=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5AB9F-89C0-44C4-90C9-9A46EB031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900263"/>
            <a:ext cx="5035114" cy="4491870"/>
          </a:xfrm>
        </p:spPr>
        <p:txBody>
          <a:bodyPr anchor="ctr">
            <a:normAutofit/>
          </a:bodyPr>
          <a:lstStyle/>
          <a:p>
            <a:r>
              <a:rPr lang="en-US" sz="2400" b="1" dirty="0">
                <a:hlinkClick r:id="rId3"/>
              </a:rPr>
              <a:t>Abstraction</a:t>
            </a:r>
            <a:r>
              <a:rPr lang="en-US" sz="2400" dirty="0"/>
              <a:t> </a:t>
            </a:r>
            <a:r>
              <a:rPr lang="en-US" sz="2400" dirty="0">
                <a:solidFill>
                  <a:schemeClr val="tx1"/>
                </a:solidFill>
              </a:rPr>
              <a:t>is the process by which a developer separates the relevant data from the irrelevant details in order to simplify use.</a:t>
            </a:r>
          </a:p>
          <a:p>
            <a:r>
              <a:rPr lang="en-US" sz="2400" dirty="0">
                <a:solidFill>
                  <a:schemeClr val="tx1"/>
                </a:solidFill>
              </a:rPr>
              <a:t>Abstraction in daily life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Apartment Building. We determine what the building is by it’s exterior or name but don’t know the specifics as to how the people live.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Factory.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Snail Mail.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455A0A-34F8-4F2E-933E-69B58F749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3617" y="123700"/>
            <a:ext cx="4056325" cy="3227320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5C72D41-C8A1-4248-96FC-7E94999670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3617" y="3351020"/>
            <a:ext cx="4056326" cy="2992592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6EAAD85-6F5C-4469-937A-3CD64B8C97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20502600">
            <a:off x="6074768" y="2893557"/>
            <a:ext cx="2926334" cy="1813717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194518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7BCAB5B-1C75-48F9-88BC-DC60780F40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475969">
            <a:off x="6628187" y="3144143"/>
            <a:ext cx="3417230" cy="2580413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422AA52-138F-489E-B0B7-CB6A1137C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75445">
            <a:off x="7177181" y="1796790"/>
            <a:ext cx="4639736" cy="1960289"/>
          </a:xfrm>
          <a:prstGeom prst="rect">
            <a:avLst/>
          </a:prstGeom>
          <a:noFill/>
          <a:ln w="25400">
            <a:solidFill>
              <a:schemeClr val="accent2"/>
            </a:solidFill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33E1BE-AA0C-4FB7-BCB6-FF72003E7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Encapsulation</a:t>
            </a:r>
            <a:br>
              <a:rPr lang="en-US" sz="2200" dirty="0"/>
            </a:br>
            <a:r>
              <a:rPr lang="en-US" sz="1400" dirty="0">
                <a:hlinkClick r:id="rId4"/>
              </a:rPr>
              <a:t>https://en.wikipedia.org/wiki/Encapsulation_(computer_programming)</a:t>
            </a:r>
            <a:endParaRPr 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34B2B1-DC3E-451E-A42E-F042F306B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97281" y="1909012"/>
            <a:ext cx="5333858" cy="4459684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800" b="1" dirty="0">
                <a:solidFill>
                  <a:schemeClr val="tx1"/>
                </a:solidFill>
              </a:rPr>
              <a:t>E</a:t>
            </a:r>
            <a:r>
              <a:rPr lang="en-US" sz="2800" b="1" i="1" dirty="0">
                <a:solidFill>
                  <a:schemeClr val="tx1"/>
                </a:solidFill>
              </a:rPr>
              <a:t>ncapsulation</a:t>
            </a:r>
            <a:r>
              <a:rPr lang="en-US" sz="2800" dirty="0">
                <a:solidFill>
                  <a:schemeClr val="tx1"/>
                </a:solidFill>
              </a:rPr>
              <a:t> the </a:t>
            </a:r>
            <a:r>
              <a:rPr lang="en-US" sz="2800" u="sng" dirty="0">
                <a:solidFill>
                  <a:schemeClr val="tx1"/>
                </a:solidFill>
              </a:rPr>
              <a:t>restricting of direct access</a:t>
            </a:r>
            <a:r>
              <a:rPr lang="en-US" sz="2800" dirty="0">
                <a:solidFill>
                  <a:schemeClr val="tx1"/>
                </a:solidFill>
              </a:rPr>
              <a:t> to abstracted data.</a:t>
            </a:r>
          </a:p>
          <a:p>
            <a:pPr>
              <a:lnSpc>
                <a:spcPct val="100000"/>
              </a:lnSpc>
            </a:pPr>
            <a:r>
              <a:rPr lang="en-US" sz="2800" dirty="0">
                <a:solidFill>
                  <a:schemeClr val="tx1"/>
                </a:solidFill>
              </a:rPr>
              <a:t>Encapsulation prevents unauthorized parties' direct access to the members of a class. Publicly accessible methods are generally provided in the class (so-called </a:t>
            </a:r>
            <a:r>
              <a:rPr lang="en-US" sz="2800" dirty="0">
                <a:hlinkClick r:id="rId5" tooltip="Mutator method"/>
              </a:rPr>
              <a:t>"getters" and "setters"</a:t>
            </a:r>
            <a:r>
              <a:rPr lang="en-US" sz="2800" dirty="0">
                <a:solidFill>
                  <a:schemeClr val="tx1"/>
                </a:solidFill>
              </a:rPr>
              <a:t>) to access the values.</a:t>
            </a:r>
          </a:p>
        </p:txBody>
      </p:sp>
    </p:spTree>
    <p:extLst>
      <p:ext uri="{BB962C8B-B14F-4D97-AF65-F5344CB8AC3E}">
        <p14:creationId xmlns:p14="http://schemas.microsoft.com/office/powerpoint/2010/main" val="1098188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14F057-9EBC-4E78-BBFC-310C9A7BF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3833" y="1925053"/>
            <a:ext cx="6968580" cy="4475747"/>
          </a:xfrm>
        </p:spPr>
        <p:txBody>
          <a:bodyPr anchor="ctr">
            <a:normAutofit/>
          </a:bodyPr>
          <a:lstStyle/>
          <a:p>
            <a:r>
              <a:rPr lang="en-US" sz="2800" i="1" dirty="0">
                <a:hlinkClick r:id="rId2"/>
              </a:rPr>
              <a:t>Inheritance</a:t>
            </a:r>
            <a:r>
              <a:rPr lang="en-US" sz="2800" dirty="0"/>
              <a:t> </a:t>
            </a:r>
            <a:r>
              <a:rPr lang="en-US" sz="2800" dirty="0">
                <a:solidFill>
                  <a:schemeClr val="tx1"/>
                </a:solidFill>
              </a:rPr>
              <a:t>allows you to define a child (derived) class that reuses (inherits) the characteristics of a parent class. </a:t>
            </a:r>
          </a:p>
          <a:p>
            <a:r>
              <a:rPr lang="en-US" sz="2800" dirty="0">
                <a:solidFill>
                  <a:schemeClr val="tx1"/>
                </a:solidFill>
              </a:rPr>
              <a:t>The class that Inherits the members of the </a:t>
            </a:r>
            <a:r>
              <a:rPr lang="en-US" sz="2800" b="1" i="1" dirty="0">
                <a:solidFill>
                  <a:schemeClr val="tx1"/>
                </a:solidFill>
              </a:rPr>
              <a:t>base class </a:t>
            </a:r>
            <a:r>
              <a:rPr lang="en-US" sz="2800" dirty="0">
                <a:solidFill>
                  <a:schemeClr val="tx1"/>
                </a:solidFill>
              </a:rPr>
              <a:t>is called the </a:t>
            </a:r>
            <a:r>
              <a:rPr lang="en-US" sz="2800" b="1" i="1" dirty="0">
                <a:solidFill>
                  <a:schemeClr val="tx1"/>
                </a:solidFill>
              </a:rPr>
              <a:t>derived class</a:t>
            </a:r>
            <a:r>
              <a:rPr lang="en-US" sz="2800" dirty="0">
                <a:solidFill>
                  <a:schemeClr val="tx1"/>
                </a:solidFill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structs, delegates, and enums do not support inheritance.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93C25AC-1AC2-446C-9979-D48B5BBCF2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7246368" cy="144938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Inheritance</a:t>
            </a:r>
            <a:br>
              <a:rPr lang="en-US" dirty="0"/>
            </a:br>
            <a:r>
              <a:rPr lang="en-US" sz="1400" dirty="0">
                <a:hlinkClick r:id="rId3"/>
              </a:rPr>
              <a:t>https://docs.microsoft.com/en-us/dotnet/csharp/tutorials/inheritance#:~:text=</a:t>
            </a:r>
            <a:br>
              <a:rPr lang="en-US" sz="1400" dirty="0"/>
            </a:br>
            <a:r>
              <a:rPr lang="en-US" sz="1400" dirty="0">
                <a:hlinkClick r:id="rId4"/>
              </a:rPr>
              <a:t>https://docs.microsoft.com/en-us/dotnet/csharp/fundamentals/object-oriented/inheritance</a:t>
            </a:r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A1B5ED9-C043-47FF-A3FA-984D886E68CE}"/>
              </a:ext>
            </a:extLst>
          </p:cNvPr>
          <p:cNvGrpSpPr/>
          <p:nvPr/>
        </p:nvGrpSpPr>
        <p:grpSpPr>
          <a:xfrm>
            <a:off x="8029282" y="427452"/>
            <a:ext cx="2337789" cy="5820183"/>
            <a:chOff x="8541146" y="717965"/>
            <a:chExt cx="2337789" cy="582018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C53A63F-EECB-4344-927A-A55D5B0C978F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259232">
              <a:off x="8541146" y="3033120"/>
              <a:ext cx="1083414" cy="1892087"/>
            </a:xfrm>
            <a:prstGeom prst="rect">
              <a:avLst/>
            </a:prstGeom>
            <a:ln w="22225">
              <a:noFill/>
            </a:ln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02AC1BB-193B-4544-87B9-5B68D6471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820907" y="4670066"/>
              <a:ext cx="1058028" cy="1868082"/>
            </a:xfrm>
            <a:prstGeom prst="rect">
              <a:avLst/>
            </a:prstGeom>
            <a:ln w="22225">
              <a:noFill/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40E2315D-98E3-45A9-A825-96D720D0F4A0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9076675" y="717965"/>
              <a:ext cx="1626830" cy="3038793"/>
            </a:xfrm>
            <a:prstGeom prst="rect">
              <a:avLst/>
            </a:prstGeom>
            <a:ln w="22225">
              <a:noFill/>
            </a:ln>
          </p:spPr>
        </p:pic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C3682C9D-0DD4-205E-D891-9552E57472C0}"/>
              </a:ext>
            </a:extLst>
          </p:cNvPr>
          <p:cNvSpPr/>
          <p:nvPr/>
        </p:nvSpPr>
        <p:spPr>
          <a:xfrm>
            <a:off x="7959550" y="427452"/>
            <a:ext cx="2736337" cy="5886912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016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722EB79-A3FE-4EF9-825C-27AD811F6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Inheritance - Types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https://stackify.com/oop-concepts-c-sharp/#:~:text=</a:t>
            </a:r>
            <a:br>
              <a:rPr lang="en-US" sz="1400" dirty="0"/>
            </a:br>
            <a:r>
              <a:rPr lang="en-US" sz="1400" dirty="0">
                <a:hlinkClick r:id="rId3"/>
              </a:rPr>
              <a:t>https://en.wikipedia.org/wiki/Inheritance_(object-oriented_programming)</a:t>
            </a:r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FCB82A8-A28A-44F3-B46E-E101D0D8485C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96963" y="1968285"/>
            <a:ext cx="4614470" cy="133552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253920" tIns="31740" rIns="0" bIns="15870" numCol="1" anchor="ctr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+mn-lt"/>
              </a:rPr>
              <a:t>Single inheritance(C#) </a:t>
            </a:r>
            <a:r>
              <a:rPr lang="en-US" altLang="en-US" dirty="0">
                <a:latin typeface="+mn-lt"/>
              </a:rPr>
              <a:t>– A subclass inherits the features of one superclass.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687F29-C061-4781-81F4-DAA607A02D0C}"/>
              </a:ext>
            </a:extLst>
          </p:cNvPr>
          <p:cNvSpPr/>
          <p:nvPr/>
        </p:nvSpPr>
        <p:spPr>
          <a:xfrm>
            <a:off x="6606746" y="1968285"/>
            <a:ext cx="4738748" cy="1014263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r>
              <a:rPr lang="en-US" b="1" dirty="0">
                <a:cs typeface="Arial" panose="020B0604020202020204" pitchFamily="34" charset="0"/>
              </a:rPr>
              <a:t>Multilevel inheritance</a:t>
            </a:r>
            <a:r>
              <a:rPr lang="en-US" sz="1600" b="1" dirty="0">
                <a:cs typeface="Arial" panose="020B0604020202020204" pitchFamily="34" charset="0"/>
              </a:rPr>
              <a:t>(C#)</a:t>
            </a:r>
            <a:r>
              <a:rPr lang="en-US" b="1" dirty="0">
                <a:cs typeface="Arial" panose="020B0604020202020204" pitchFamily="34" charset="0"/>
              </a:rPr>
              <a:t> </a:t>
            </a:r>
            <a:r>
              <a:rPr lang="en-US" dirty="0">
                <a:cs typeface="Arial" panose="020B0604020202020204" pitchFamily="34" charset="0"/>
              </a:rPr>
              <a:t>- A subclass is inherited from another subclass, and so on.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3A51BDF-DAA3-4DD2-BFD0-4E01E610A7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51120" y="3363560"/>
            <a:ext cx="3011887" cy="3021500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ADC9EA-1F97-4282-8ED8-B67B09A29AA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19209" y="2982549"/>
            <a:ext cx="2873208" cy="3352574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095EAA-15E3-0818-8AD2-FA99F105BE1C}"/>
              </a:ext>
            </a:extLst>
          </p:cNvPr>
          <p:cNvSpPr txBox="1"/>
          <p:nvPr/>
        </p:nvSpPr>
        <p:spPr>
          <a:xfrm>
            <a:off x="2519083" y="4069977"/>
            <a:ext cx="9592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Parent Class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737E96-F69D-FE23-86BD-E2D7C85678B0}"/>
              </a:ext>
            </a:extLst>
          </p:cNvPr>
          <p:cNvSpPr txBox="1"/>
          <p:nvPr/>
        </p:nvSpPr>
        <p:spPr>
          <a:xfrm>
            <a:off x="2561524" y="5706037"/>
            <a:ext cx="101090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0000"/>
                </a:solidFill>
              </a:rPr>
              <a:t>Derived Class</a:t>
            </a:r>
          </a:p>
        </p:txBody>
      </p:sp>
    </p:spTree>
    <p:extLst>
      <p:ext uri="{BB962C8B-B14F-4D97-AF65-F5344CB8AC3E}">
        <p14:creationId xmlns:p14="http://schemas.microsoft.com/office/powerpoint/2010/main" val="2848390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06B9B08-197D-437E-94C6-943A4BFDA5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Inheritance - Types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https://stackify.com/oop-concepts-c-sharp/#:~:text=</a:t>
            </a:r>
            <a:br>
              <a:rPr lang="en-US" sz="1400" dirty="0"/>
            </a:br>
            <a:r>
              <a:rPr lang="en-US" sz="1400" dirty="0">
                <a:hlinkClick r:id="rId3"/>
              </a:rPr>
              <a:t>https://en.wikipedia.org/wiki/Inheritance_(object-oriented_programming)</a:t>
            </a:r>
            <a:br>
              <a:rPr lang="en-US" sz="1400" dirty="0"/>
            </a:br>
            <a:r>
              <a:rPr lang="en-US" sz="1400" dirty="0">
                <a:hlinkClick r:id="rId4"/>
              </a:rPr>
              <a:t>https://www.geeksforgeeks.org/inheritance-in-c/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2882002-5D25-4AF5-B06B-7D370F42B23E}"/>
              </a:ext>
            </a:extLst>
          </p:cNvPr>
          <p:cNvSpPr/>
          <p:nvPr/>
        </p:nvSpPr>
        <p:spPr>
          <a:xfrm>
            <a:off x="2189621" y="1890794"/>
            <a:ext cx="8639018" cy="1113610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r>
              <a:rPr lang="en-US" sz="2800" b="1" dirty="0">
                <a:cs typeface="Arial" panose="020B0604020202020204" pitchFamily="34" charset="0"/>
              </a:rPr>
              <a:t>Hierarchical inheritance(C#) </a:t>
            </a:r>
            <a:r>
              <a:rPr lang="en-US" sz="2800" dirty="0">
                <a:cs typeface="Arial" panose="020B0604020202020204" pitchFamily="34" charset="0"/>
              </a:rPr>
              <a:t>- where one class serves as a superclass (base class) for more than one sub class.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D226FE8-2964-43F0-90F0-7AA575C91E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2410" y="2903916"/>
            <a:ext cx="8009969" cy="344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7298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2CA0F26-C36A-4DB1-B5E5-31EFA83944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  <a:prstGeom prst="rect">
            <a:avLst/>
          </a:prstGeo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Inheritance - Types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https://stackify.com/oop-concepts-c-sharp/#:~:text=</a:t>
            </a:r>
            <a:br>
              <a:rPr lang="en-US" sz="1400" dirty="0"/>
            </a:br>
            <a:r>
              <a:rPr lang="en-US" sz="1400" dirty="0">
                <a:hlinkClick r:id="rId3"/>
              </a:rPr>
              <a:t>https://en.wikipedia.org/wiki/Inheritance_(object-oriented_programming)</a:t>
            </a:r>
            <a:br>
              <a:rPr lang="en-US" sz="1400" dirty="0"/>
            </a:br>
            <a:r>
              <a:rPr lang="en-US" sz="1400" dirty="0">
                <a:hlinkClick r:id="rId4"/>
              </a:rPr>
              <a:t>https://www.geeksforgeeks.org/inheritance-in-c/</a:t>
            </a: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887A134-E745-4046-975C-7171A4EBBB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0515" y="1860818"/>
            <a:ext cx="5216268" cy="122038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253920" tIns="31740" rIns="0" bIns="15870" numCol="1" anchor="ctr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b="1" dirty="0">
                <a:latin typeface="+mn-lt"/>
              </a:rPr>
              <a:t>Multiple inheritance(NOT IN C#) </a:t>
            </a:r>
            <a:r>
              <a:rPr lang="en-US" altLang="en-US" dirty="0">
                <a:latin typeface="+mn-lt"/>
              </a:rPr>
              <a:t>- one class can have more than one superclass and inherit features from all parent classes.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42D417-2E66-473B-9068-04937A3F1A3E}"/>
              </a:ext>
            </a:extLst>
          </p:cNvPr>
          <p:cNvSpPr/>
          <p:nvPr/>
        </p:nvSpPr>
        <p:spPr>
          <a:xfrm>
            <a:off x="7422292" y="1891814"/>
            <a:ext cx="3819193" cy="1120485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r>
              <a:rPr lang="en-US" b="1" dirty="0">
                <a:cs typeface="Arial" panose="020B0604020202020204" pitchFamily="34" charset="0"/>
              </a:rPr>
              <a:t>Hybrid inheritance(</a:t>
            </a:r>
            <a:r>
              <a:rPr lang="en-US" altLang="en-US" b="1" strike="sngStrike" dirty="0"/>
              <a:t>NOT IN C#</a:t>
            </a:r>
            <a:r>
              <a:rPr lang="en-US" b="1" dirty="0">
                <a:cs typeface="Arial" panose="020B0604020202020204" pitchFamily="34" charset="0"/>
              </a:rPr>
              <a:t>) </a:t>
            </a:r>
            <a:r>
              <a:rPr lang="en-US" dirty="0">
                <a:cs typeface="Arial" panose="020B0604020202020204" pitchFamily="34" charset="0"/>
              </a:rPr>
              <a:t>- a mix of two or more types of inheritance.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8BBE9D4-7597-4357-B397-965CD928704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9672" y="3092089"/>
            <a:ext cx="3217160" cy="32238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7010A17-7862-4733-905B-3ABE31420B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54108" y="3092089"/>
            <a:ext cx="5506556" cy="31331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DCE2E6A-E10A-42D6-93EC-CBB35B021DA8}"/>
              </a:ext>
            </a:extLst>
          </p:cNvPr>
          <p:cNvSpPr txBox="1"/>
          <p:nvPr/>
        </p:nvSpPr>
        <p:spPr>
          <a:xfrm rot="19679894">
            <a:off x="2145249" y="1984093"/>
            <a:ext cx="890594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solidFill>
                  <a:srgbClr val="FF0000"/>
                </a:solidFill>
                <a:latin typeface="Aharoni" panose="020B0604020202020204" pitchFamily="2" charset="-79"/>
                <a:cs typeface="Aharoni" panose="020B0604020202020204" pitchFamily="2" charset="-79"/>
              </a:rPr>
              <a:t>NOT IN C#</a:t>
            </a:r>
          </a:p>
        </p:txBody>
      </p:sp>
    </p:spTree>
    <p:extLst>
      <p:ext uri="{BB962C8B-B14F-4D97-AF65-F5344CB8AC3E}">
        <p14:creationId xmlns:p14="http://schemas.microsoft.com/office/powerpoint/2010/main" val="2935690959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1015</Words>
  <Application>Microsoft Office PowerPoint</Application>
  <PresentationFormat>Widescreen</PresentationFormat>
  <Paragraphs>52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Aharoni</vt:lpstr>
      <vt:lpstr>Arial</vt:lpstr>
      <vt:lpstr>Bookman Old Style</vt:lpstr>
      <vt:lpstr>Calibri</vt:lpstr>
      <vt:lpstr>Franklin Gothic Book</vt:lpstr>
      <vt:lpstr>1_RetrospectVTI</vt:lpstr>
      <vt:lpstr>Object Oriented Programming</vt:lpstr>
      <vt:lpstr>Object-Oriented Programming (OOP) is based on the concept of "objects", which contain data in the form of fields (attributes/properties), and code in the form of procedures (methods).  In OOP, computer programs are designed by making them out of objects (classes) that interact with one another.</vt:lpstr>
      <vt:lpstr>Four Pillars of OOP https://www.linkedin.com/pulse/4-pillars-object-oriented-programming-pushkar-kumar#:~:text=</vt:lpstr>
      <vt:lpstr>Abstraction https://stackify.com/oop-concepts-c-sharp/#:~:text=</vt:lpstr>
      <vt:lpstr>Encapsulation https://en.wikipedia.org/wiki/Encapsulation_(computer_programming)</vt:lpstr>
      <vt:lpstr>Inheritance https://docs.microsoft.com/en-us/dotnet/csharp/tutorials/inheritance#:~:text= https://docs.microsoft.com/en-us/dotnet/csharp/fundamentals/object-oriented/inheritance</vt:lpstr>
      <vt:lpstr>Inheritance - Types https://stackify.com/oop-concepts-c-sharp/#:~:text= https://en.wikipedia.org/wiki/Inheritance_(object-oriented_programming)</vt:lpstr>
      <vt:lpstr>Inheritance - Types https://stackify.com/oop-concepts-c-sharp/#:~:text= https://en.wikipedia.org/wiki/Inheritance_(object-oriented_programming) https://www.geeksforgeeks.org/inheritance-in-c/</vt:lpstr>
      <vt:lpstr>Inheritance - Types https://stackify.com/oop-concepts-c-sharp/#:~:text= https://en.wikipedia.org/wiki/Inheritance_(object-oriented_programming) https://www.geeksforgeeks.org/inheritance-in-c/</vt:lpstr>
      <vt:lpstr>Inheritance and Access Modifiers https://docs.microsoft.com/en-us/dotnet/csharp/tutorials/inheritance#:~:text=</vt:lpstr>
      <vt:lpstr>Inheritance – an ‘is a’ relationship https://docs.microsoft.com/en-us/dotnet/csharp/tutorials/inheritance#:~:text= https://docs.microsoft.com/en-us/dotnet/csharp/fundamentals/object-oriented/inheritance</vt:lpstr>
      <vt:lpstr>Polymorphism https://docs.microsoft.com/en-us/dotnet/csharp/tutorials/inheritance#designing-the-base-class-and-derived-classes https://docs.microsoft.com/en-us/dotnet/csharp/fundamentals/object-oriented/polymorphism</vt:lpstr>
      <vt:lpstr>Activity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2020-03-03T02:17:07Z</dcterms:created>
  <dcterms:modified xsi:type="dcterms:W3CDTF">2023-08-06T20:58:45Z</dcterms:modified>
</cp:coreProperties>
</file>